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pl-PL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Kliknij ikonę, aby dodać obraz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 spd="slow" advClick="0" advTm="10000"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5652A0-5A71-4D6D-9771-CC244573829B}" type="datetimeFigureOut">
              <a:rPr lang="pl-PL" smtClean="0"/>
              <a:pPr/>
              <a:t>2014-03-24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93D255-802C-4CCB-9B59-B1FF344D1DB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 advClick="0" advTm="10000">
    <p:wipe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agda\Desktop\P.%20Gawarecka,%20Sz.%20Mrowi&#324;ski\Najwieksze%20Przeboje%20Piosenki%20Religijnej%20-Barka.mp3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Najwieksze Przeboje Piosenki Religijnej -Bar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pl-PL" sz="4000" dirty="0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„</a:t>
            </a:r>
            <a:r>
              <a:rPr lang="pl-PL" sz="4000" dirty="0" smtClean="0">
                <a:solidFill>
                  <a:srgbClr val="0000FF"/>
                </a:solidFill>
                <a:latin typeface="Monotype Corsiva" pitchFamily="66" charset="0"/>
                <a:cs typeface="Times New Roman" pitchFamily="18" charset="0"/>
              </a:rPr>
              <a:t>JEJ ŻYCIE BYŁO HYMNEM MIŁOŚCI</a:t>
            </a:r>
            <a:r>
              <a:rPr lang="pl-PL" sz="4000" dirty="0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>”</a:t>
            </a:r>
            <a:r>
              <a:rPr lang="pl-PL" dirty="0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pl-PL" dirty="0" smtClean="0">
                <a:solidFill>
                  <a:srgbClr val="0000FF"/>
                </a:solidFill>
                <a:latin typeface="Comic Sans MS" pitchFamily="66" charset="0"/>
                <a:cs typeface="Times New Roman" pitchFamily="18" charset="0"/>
              </a:rPr>
            </a:br>
            <a:endParaRPr lang="pl-PL" dirty="0"/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899592" y="1196752"/>
            <a:ext cx="3391522" cy="41909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323528" y="5949280"/>
            <a:ext cx="85689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2800" b="1" i="1" dirty="0">
                <a:latin typeface="Monotype Corsiva" pitchFamily="66" charset="0"/>
                <a:cs typeface="Times New Roman" pitchFamily="18" charset="0"/>
              </a:rPr>
              <a:t>JAN PAWEŁ II O ŚW. </a:t>
            </a:r>
            <a:r>
              <a:rPr lang="pl-PL" sz="2800" b="1" i="1" dirty="0" smtClean="0">
                <a:latin typeface="Monotype Corsiva" pitchFamily="66" charset="0"/>
                <a:cs typeface="Times New Roman" pitchFamily="18" charset="0"/>
              </a:rPr>
              <a:t>URSZULI LEDÓCHOWSKIEJ</a:t>
            </a:r>
            <a:endParaRPr lang="pl-PL" sz="2800" b="1" i="1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5148064" y="980728"/>
            <a:ext cx="2949178" cy="45123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21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620713"/>
            <a:ext cx="813752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„Jej życie było </a:t>
            </a:r>
            <a:r>
              <a:rPr lang="pl-PL" sz="2800" b="1" i="1" dirty="0">
                <a:solidFill>
                  <a:srgbClr val="0000FF"/>
                </a:solidFill>
                <a:latin typeface="Monotype Corsiva" pitchFamily="66" charset="0"/>
              </a:rPr>
              <a:t>hymnem miłości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 do Serca Jezusa Konającego (…) To kontemplacja Serca Jezusa, konającego z miłości do człowieka, i złączenie z Nim całego życia stało się źródłem jej </a:t>
            </a:r>
            <a:r>
              <a:rPr lang="pl-PL" sz="2800" b="1" i="1" dirty="0">
                <a:solidFill>
                  <a:srgbClr val="002060"/>
                </a:solidFill>
                <a:latin typeface="Monotype Corsiva" pitchFamily="66" charset="0"/>
              </a:rPr>
              <a:t>bohaterstwa </a:t>
            </a:r>
            <a:r>
              <a:rPr lang="pl-PL" sz="2800" b="1" i="1" dirty="0" smtClean="0">
                <a:solidFill>
                  <a:srgbClr val="002060"/>
                </a:solidFill>
                <a:latin typeface="Monotype Corsiva" pitchFamily="66" charset="0"/>
              </a:rPr>
              <a:t>świętości.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” </a:t>
            </a: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  <a:endParaRPr lang="pl-PL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5" name="Picture 4" descr="http://ccs.infospace.com/ClickHandler.ashx?du=http%3a%2f%2fmtrojnar.rzeszow.opoka.org.pl%2fswieci%2furszula_ledochowska%2fledoch.jpg&amp;ru=http%3a%2f%2fmtrojnar.rzeszow.opoka.org.pl%2fswieci%2furszula_ledochowska%2fledoch.jpg&amp;ld=20140313&amp;ap=7&amp;app=1&amp;c=srchresus1&amp;s=srchresus1&amp;coi=772&amp;cop=main-title&amp;euip=79.186.156.150&amp;npp=7&amp;p=0&amp;pp=0&amp;pvaid=90de158e79bc41d7b0388750d61a3c94&amp;fct.uid=00f9b0c7012543f59b931dda1b259a0d&amp;ep=7&amp;mid=9&amp;en=vuMFDIXn4lHFcO%2bXpjwvnSuGMNX6Nf5e0LxY2y%2f0OJH0I8G4pFiJaN%2bxSbqlRZwd&amp;hash=3BB950E3E901FB0F5E5304CD5600832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123728" y="3284984"/>
            <a:ext cx="2506675" cy="30626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6" name="Picture 2" descr="http://ccs.infospace.com/ClickHandler.ashx?du=http%3a%2f%2fwww.wlodawa.paulini.pl%2ffoto%2fstatic%2fSerce-Jezusa.jpg&amp;ru=http%3a%2f%2fwww.wlodawa.paulini.pl%2ffoto%2fstatic%2fSerce-Jezusa.jpg&amp;ld=20140313&amp;ap=6&amp;app=1&amp;c=srchresus1&amp;s=srchresus1&amp;coi=772&amp;cop=main-title&amp;euip=79.186.156.150&amp;npp=6&amp;p=0&amp;pp=0&amp;pvaid=90de158e79bc41d7b0388750d61a3c94&amp;fct.uid=3fd4843a8366432fb50f9f01d5291a9f&amp;ep=6&amp;mid=9&amp;en=vuMFDIXn4lHFcO%2bXpjwvnSuGMNX6Nf5e0LxY2y%2f0OJH0I8G4pFiJaN%2bxSbqlRZwd&amp;hash=6DD3E1B5F54BAEA4727F42891CBDCD7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580112" y="2492896"/>
            <a:ext cx="2794000" cy="32689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ransition spd="slow" advClick="0" advTm="17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260350"/>
            <a:ext cx="72723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dirty="0">
                <a:latin typeface="Monotype Corsiva" pitchFamily="66" charset="0"/>
              </a:rPr>
              <a:t>20 czerwca 1983 roku w Poznaniu papież Jan Paweł II dokonuje beatyfikacji Urszuli Ledóchowskiej.</a:t>
            </a:r>
          </a:p>
        </p:txBody>
      </p:sp>
      <p:pic>
        <p:nvPicPr>
          <p:cNvPr id="5" name="Picture 4" descr="http://urszula.ovh.org/gal_05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7544" y="1196752"/>
            <a:ext cx="3960440" cy="26138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6" descr="http://urszula.ovh.org/gal_05_0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860032" y="1052736"/>
            <a:ext cx="3682380" cy="25261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55650" y="4149725"/>
            <a:ext cx="7561263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„Wpisując Matkę Urszulę Ledóchowską w poczet błogosławionych, pozostawiamy ją Kościołowi w Polsce </a:t>
            </a:r>
          </a:p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i Zgromadzeniu Sióstr Urszulanek 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na chwałę Bożą,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ku podniesieniu dusz ludzkich i wiecznemu ich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zbawieniu.” </a:t>
            </a:r>
            <a:endParaRPr lang="pl-PL" sz="2800" b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</a:p>
        </p:txBody>
      </p:sp>
    </p:spTree>
  </p:cSld>
  <p:clrMapOvr>
    <a:masterClrMapping/>
  </p:clrMapOvr>
  <p:transition spd="slow" advClick="0" advTm="2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260350"/>
            <a:ext cx="72723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000" dirty="0">
                <a:latin typeface="Monotype Corsiva" pitchFamily="66" charset="0"/>
              </a:rPr>
              <a:t>18 maja 2003 roku na Placu Świętego Piotra w Rzymie papież Jan Paweł II dokonuje kanonizacji Urszuli Ledóchowskiej.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188" y="1052513"/>
            <a:ext cx="7993062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„W świetle tej 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eucharystycznej miłości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św. Urszula w każdej okoliczności umiała dostrzec znak czasu, aby służyć Bogu i braciom. Ona wiedziała, że dla człowieka wierzącego każde, nawet najmniejsze wydarzenie staje się okazją do realizowania planów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Bożych.” </a:t>
            </a: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  <a:endParaRPr lang="pl-PL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6" name="Picture 2" descr="http://urszula.ovh.org/gal_05_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51720" y="3356992"/>
            <a:ext cx="4762500" cy="3000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 advClick="0" advTm="2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 rot="20982272">
            <a:off x="561916" y="983882"/>
            <a:ext cx="3527425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„To, co zwyczajne, czyniła nadzwyczajnym; codzienne zamieniała </a:t>
            </a:r>
            <a:b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</a:b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w ponadczasowe; </a:t>
            </a:r>
          </a:p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to, co przyziemne, </a:t>
            </a:r>
          </a:p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czyniła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świętym.” </a:t>
            </a:r>
            <a:endParaRPr lang="pl-PL" sz="2800" b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</a:p>
        </p:txBody>
      </p:sp>
      <p:pic>
        <p:nvPicPr>
          <p:cNvPr id="5" name="Obraz 4" descr="skanuj0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735911">
            <a:off x="5101613" y="1332866"/>
            <a:ext cx="3136392" cy="4645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slow" advClick="0" advTm="15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84213" y="474663"/>
            <a:ext cx="78486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„Wszyscy możemy uczyć się od niej, jak z Chrystusem budować świat bardziej ludzki - świat, w którym coraz pełniej będą realizowane takie wartości, jak: sprawiedliwość, wolność, solidarność, pokój. </a:t>
            </a:r>
            <a:endParaRPr lang="pl-PL" sz="2800" b="1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pl-PL" sz="20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5" name="Picture 2" descr="http://www.kul.pl/gfx/717/MUrszula_ze_slonecznik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2564904"/>
            <a:ext cx="4010025" cy="3743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Prostokąt 5"/>
          <p:cNvSpPr/>
          <p:nvPr/>
        </p:nvSpPr>
        <p:spPr>
          <a:xfrm>
            <a:off x="395536" y="3212976"/>
            <a:ext cx="39604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Od niej możemy uczyć się, </a:t>
            </a:r>
          </a:p>
          <a:p>
            <a:pPr algn="just"/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jak na co dzień realizować </a:t>
            </a:r>
          </a:p>
          <a:p>
            <a:r>
              <a:rPr lang="pl-PL" sz="2800" b="1" dirty="0" smtClean="0">
                <a:solidFill>
                  <a:srgbClr val="002060"/>
                </a:solidFill>
                <a:latin typeface="Monotype Corsiva" pitchFamily="66" charset="0"/>
              </a:rPr>
              <a:t>nowe przykazanie miłości”</a:t>
            </a:r>
          </a:p>
          <a:p>
            <a:pPr algn="just"/>
            <a:endParaRPr lang="pl-PL" sz="2400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r>
              <a:rPr lang="pl-PL" sz="2400" dirty="0" smtClean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  <a:endParaRPr lang="pl-PL" sz="2400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2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116013" y="908050"/>
            <a:ext cx="72723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dirty="0">
                <a:latin typeface="Tw Cen MT" pitchFamily="34" charset="-18"/>
              </a:rPr>
              <a:t>Opracowali, na podstawie materiałów publikowanych w </a:t>
            </a:r>
            <a:r>
              <a:rPr lang="pl-PL" sz="2800" dirty="0" err="1">
                <a:latin typeface="Tw Cen MT" pitchFamily="34" charset="-18"/>
              </a:rPr>
              <a:t>internecie</a:t>
            </a:r>
            <a:r>
              <a:rPr lang="pl-PL" sz="2800" dirty="0">
                <a:latin typeface="Tw Cen MT" pitchFamily="34" charset="-18"/>
              </a:rPr>
              <a:t>:</a:t>
            </a:r>
          </a:p>
          <a:p>
            <a:endParaRPr lang="pl-PL" sz="2800" dirty="0">
              <a:latin typeface="Tw Cen MT" pitchFamily="34" charset="-18"/>
            </a:endParaRPr>
          </a:p>
          <a:p>
            <a:pPr algn="ctr"/>
            <a:endParaRPr lang="pl-PL" sz="2800" dirty="0" smtClean="0">
              <a:latin typeface="Tw Cen MT" pitchFamily="34" charset="-18"/>
            </a:endParaRPr>
          </a:p>
          <a:p>
            <a:pPr algn="ctr"/>
            <a:r>
              <a:rPr lang="pl-PL" sz="2800" dirty="0" smtClean="0">
                <a:latin typeface="Tw Cen MT" pitchFamily="34" charset="-18"/>
              </a:rPr>
              <a:t>Patrycja </a:t>
            </a:r>
            <a:r>
              <a:rPr lang="pl-PL" sz="2800" dirty="0" err="1">
                <a:latin typeface="Tw Cen MT" pitchFamily="34" charset="-18"/>
              </a:rPr>
              <a:t>Gawarecka</a:t>
            </a:r>
            <a:r>
              <a:rPr lang="pl-PL" sz="2800" dirty="0">
                <a:latin typeface="Tw Cen MT" pitchFamily="34" charset="-18"/>
              </a:rPr>
              <a:t> i Szymon Mrowiński</a:t>
            </a:r>
          </a:p>
          <a:p>
            <a:pPr algn="ctr"/>
            <a:r>
              <a:rPr lang="pl-PL" sz="2800" dirty="0" smtClean="0">
                <a:latin typeface="Tw Cen MT" pitchFamily="34" charset="-18"/>
              </a:rPr>
              <a:t>kl</a:t>
            </a:r>
            <a:r>
              <a:rPr lang="pl-PL" sz="2800" dirty="0">
                <a:latin typeface="Tw Cen MT" pitchFamily="34" charset="-18"/>
              </a:rPr>
              <a:t>. V d</a:t>
            </a:r>
          </a:p>
          <a:p>
            <a:pPr algn="ctr"/>
            <a:r>
              <a:rPr lang="pl-PL" sz="2800" dirty="0">
                <a:latin typeface="Tw Cen MT" pitchFamily="34" charset="-18"/>
              </a:rPr>
              <a:t>Samorządowa Szkoła Podstawowa  </a:t>
            </a:r>
            <a:r>
              <a:rPr lang="pl-PL" sz="2800" dirty="0" smtClean="0">
                <a:latin typeface="Tw Cen MT" pitchFamily="34" charset="-18"/>
              </a:rPr>
              <a:t>Nr </a:t>
            </a:r>
            <a:r>
              <a:rPr lang="pl-PL" sz="2800" dirty="0">
                <a:latin typeface="Tw Cen MT" pitchFamily="34" charset="-18"/>
              </a:rPr>
              <a:t>2 </a:t>
            </a:r>
          </a:p>
          <a:p>
            <a:pPr algn="ctr"/>
            <a:r>
              <a:rPr lang="pl-PL" sz="2800" dirty="0">
                <a:latin typeface="Tw Cen MT" pitchFamily="34" charset="-18"/>
              </a:rPr>
              <a:t>im. Dzieci Wrzesińskich</a:t>
            </a:r>
          </a:p>
          <a:p>
            <a:pPr algn="ctr"/>
            <a:r>
              <a:rPr lang="pl-PL" sz="2800" dirty="0">
                <a:latin typeface="Tw Cen MT" pitchFamily="34" charset="-18"/>
              </a:rPr>
              <a:t>we Wrześni </a:t>
            </a:r>
          </a:p>
        </p:txBody>
      </p:sp>
    </p:spTree>
  </p:cSld>
  <p:clrMapOvr>
    <a:masterClrMapping/>
  </p:clrMapOvr>
  <p:transition spd="slow" advClick="0" advTm="13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>
            <a:spLocks noChangeArrowheads="1"/>
          </p:cNvSpPr>
          <p:nvPr/>
        </p:nvSpPr>
        <p:spPr bwMode="auto">
          <a:xfrm>
            <a:off x="755576" y="404664"/>
            <a:ext cx="7848600" cy="313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3200" b="1" dirty="0">
                <a:latin typeface="Monotype Corsiva" pitchFamily="66" charset="0"/>
                <a:cs typeface="Times New Roman" pitchFamily="18" charset="0"/>
              </a:rPr>
              <a:t>Julia Ledóchowska</a:t>
            </a:r>
            <a:r>
              <a:rPr lang="pl-PL" sz="3200" dirty="0">
                <a:latin typeface="Monotype Corsiva" pitchFamily="66" charset="0"/>
                <a:cs typeface="Times New Roman" pitchFamily="18" charset="0"/>
              </a:rPr>
              <a:t> przyszła na świat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3200" dirty="0">
                <a:latin typeface="Monotype Corsiva" pitchFamily="66" charset="0"/>
                <a:cs typeface="Times New Roman" pitchFamily="18" charset="0"/>
              </a:rPr>
              <a:t>17 kwietnia 1865 roku w </a:t>
            </a:r>
            <a:r>
              <a:rPr lang="pl-PL" sz="3200" dirty="0" err="1">
                <a:latin typeface="Monotype Corsiva" pitchFamily="66" charset="0"/>
                <a:cs typeface="Times New Roman" pitchFamily="18" charset="0"/>
              </a:rPr>
              <a:t>Loosdorf</a:t>
            </a:r>
            <a:r>
              <a:rPr lang="pl-PL" sz="3200" dirty="0">
                <a:latin typeface="Monotype Corsiva" pitchFamily="66" charset="0"/>
                <a:cs typeface="Times New Roman" pitchFamily="18" charset="0"/>
              </a:rPr>
              <a:t> (Austria) </a:t>
            </a:r>
            <a:endParaRPr lang="pl-PL" sz="3200" dirty="0" smtClean="0">
              <a:latin typeface="Monotype Corsiva" pitchFamily="66" charset="0"/>
              <a:cs typeface="Times New Roman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3200" dirty="0" smtClean="0">
                <a:latin typeface="Monotype Corsiva" pitchFamily="66" charset="0"/>
                <a:cs typeface="Times New Roman" pitchFamily="18" charset="0"/>
              </a:rPr>
              <a:t>jako </a:t>
            </a:r>
            <a:r>
              <a:rPr lang="pl-PL" sz="3200" dirty="0">
                <a:latin typeface="Monotype Corsiva" pitchFamily="66" charset="0"/>
                <a:cs typeface="Times New Roman" pitchFamily="18" charset="0"/>
              </a:rPr>
              <a:t>drugie z siedmiorga dzieci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3200" dirty="0">
                <a:latin typeface="Monotype Corsiva" pitchFamily="66" charset="0"/>
                <a:cs typeface="Times New Roman" pitchFamily="18" charset="0"/>
              </a:rPr>
              <a:t>Antoniego Ledóchowskiego (1823-1885)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3200" dirty="0">
                <a:latin typeface="Monotype Corsiva" pitchFamily="66" charset="0"/>
                <a:cs typeface="Times New Roman" pitchFamily="18" charset="0"/>
              </a:rPr>
              <a:t>i Józefiny </a:t>
            </a:r>
            <a:r>
              <a:rPr lang="pl-PL" sz="3200" dirty="0" err="1">
                <a:latin typeface="Monotype Corsiva" pitchFamily="66" charset="0"/>
                <a:cs typeface="Times New Roman" pitchFamily="18" charset="0"/>
              </a:rPr>
              <a:t>Salis-Zizers</a:t>
            </a:r>
            <a:r>
              <a:rPr lang="pl-PL" sz="3200" dirty="0">
                <a:latin typeface="Monotype Corsiva" pitchFamily="66" charset="0"/>
                <a:cs typeface="Times New Roman" pitchFamily="18" charset="0"/>
              </a:rPr>
              <a:t> (1831-1909). </a:t>
            </a:r>
            <a:endParaRPr lang="pl-PL" sz="3200" dirty="0"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Picture 2" descr="https://encrypted-tbn3.gstatic.com/images?q=tbn:ANd9GcR_GhDIsmEbUO4eM8KmIOuLzQgbaWQoDz-ZLk7PJ4emqPTvDLD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56176" y="3645024"/>
            <a:ext cx="1771650" cy="25812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http://urszula.ovh.org/gal_03_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91680" y="3861048"/>
            <a:ext cx="3168352" cy="2547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 advClick="0" advTm="1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/>
          <p:cNvSpPr>
            <a:spLocks noChangeArrowheads="1"/>
          </p:cNvSpPr>
          <p:nvPr/>
        </p:nvSpPr>
        <p:spPr bwMode="auto">
          <a:xfrm>
            <a:off x="755650" y="404813"/>
            <a:ext cx="7848600" cy="2931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„Nasza Błogosławiona przyszła na świat 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w rodzinie,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która dała Kościołowi wybitne postacie. Stryj był kardynałem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i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prymasem Polski, brat Włodzimierz - przełożonym generalnym Towarzystwa Jezusowego, siostra Teresa - założycielką innego zgromadzenia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zakonnego.” </a:t>
            </a: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  <a:endParaRPr lang="pl-PL" sz="2800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2000" dirty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pl-PL" sz="2000" dirty="0">
              <a:solidFill>
                <a:schemeClr val="bg1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3" name="Picture 2" descr="C:\Users\Patrycja\Desktop\Mieczysław_Ledóchowsk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34821" y="2852936"/>
            <a:ext cx="2562404" cy="3731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" name="Picture 2" descr="http://jezuici.krakow.pl/bibl/enc/l/ledochowsk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441626" y="3069491"/>
            <a:ext cx="2347887" cy="32987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4" descr="http://www.parafia-sulecin.com/images/article/image/Swieci/maria%20teresa%20ledochowsk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033914" y="2945173"/>
            <a:ext cx="2426518" cy="3591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 advClick="0" advTm="2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>
            <a:spLocks noChangeArrowheads="1"/>
          </p:cNvSpPr>
          <p:nvPr/>
        </p:nvSpPr>
        <p:spPr bwMode="auto">
          <a:xfrm>
            <a:off x="611560" y="1412776"/>
            <a:ext cx="4464050" cy="3649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</a:pPr>
            <a:endParaRPr lang="pl-PL" sz="2800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>
              <a:lnSpc>
                <a:spcPct val="107000"/>
              </a:lnSpc>
            </a:pP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„Błogosławiona Urszula wielce ceniła w życiu rodziny 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rolę matki </a:t>
            </a:r>
          </a:p>
          <a:p>
            <a:pPr algn="ctr">
              <a:lnSpc>
                <a:spcPct val="107000"/>
              </a:lnSpc>
            </a:pP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i wychowawczyni dziecka przystępującego do pierwszej Komunii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świętej.” </a:t>
            </a:r>
            <a:endParaRPr lang="pl-PL" sz="2800" b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>
              <a:lnSpc>
                <a:spcPct val="107000"/>
              </a:lnSpc>
            </a:pP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pl-PL" sz="2000" dirty="0">
                <a:solidFill>
                  <a:schemeClr val="bg1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pl-PL" sz="2000" dirty="0">
              <a:solidFill>
                <a:schemeClr val="bg1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5" name="Picture 2" descr="http://urszula.ovh.org/gal_03_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364088" y="1268760"/>
            <a:ext cx="307086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 advClick="0" advTm="15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1"/>
          <p:cNvSpPr>
            <a:spLocks noChangeArrowheads="1"/>
          </p:cNvSpPr>
          <p:nvPr/>
        </p:nvSpPr>
        <p:spPr bwMode="auto">
          <a:xfrm>
            <a:off x="611188" y="692150"/>
            <a:ext cx="7848600" cy="236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l-PL" sz="2000" b="1" dirty="0" smtClean="0">
                <a:solidFill>
                  <a:srgbClr val="0000FF"/>
                </a:solidFill>
                <a:latin typeface="Monotype Corsiva" pitchFamily="66" charset="0"/>
              </a:rPr>
              <a:t>„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Powołaniem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Urszuli była 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młodzież i jej wychowanie,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poza tym wieloraka pomoc duszpasterska w Kościele. Drogę tego powołania odkryła w krakowskim klasztorze Sióstr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Urszulanek.” </a:t>
            </a: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l-PL" sz="2000" dirty="0">
              <a:solidFill>
                <a:schemeClr val="bg1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6" name="Picture 6" descr="http://urszula.ovh.org/gal_03_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477894">
            <a:off x="5459104" y="2400013"/>
            <a:ext cx="2724150" cy="412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" name="Picture 2" descr="http://urszula.ovh.org/gal_03_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21094604">
            <a:off x="720594" y="3383495"/>
            <a:ext cx="3810000" cy="2537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 advClick="0" advTm="15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00113" y="549275"/>
            <a:ext cx="7559675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l-PL" sz="2800" dirty="0">
                <a:solidFill>
                  <a:srgbClr val="0000FF"/>
                </a:solidFill>
                <a:latin typeface="Monotype Corsiva" pitchFamily="66" charset="0"/>
              </a:rPr>
              <a:t>"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W następstwie wybuchu pierwszej wojny światowej Błogosławiona Urszula była zmuszona wędrować przez północną Europę, gdzie rozwinęła 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nowe inicjatywy, służące ofiarom wojny, sierotom i emigrantom,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takie jak bezpłatne ambulatoria, szkoły, Sodalicje Mariańskie, czasopisma i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konferencje.” </a:t>
            </a: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</a:t>
            </a:r>
            <a:r>
              <a:rPr lang="pl-PL" sz="2000" dirty="0" smtClean="0">
                <a:solidFill>
                  <a:srgbClr val="0000FF"/>
                </a:solidFill>
                <a:latin typeface="Monotype Corsiva" pitchFamily="66" charset="0"/>
              </a:rPr>
              <a:t>Paweł </a:t>
            </a: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II</a:t>
            </a:r>
            <a:endParaRPr lang="pl-PL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5" name="Picture 2" descr="http://urszula.ovh.org/gal_03_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67544" y="3429000"/>
            <a:ext cx="3816424" cy="3030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4" descr="http://urszula.ovh.org/gal_03_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927709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 advClick="0" advTm="20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 rot="21105887">
            <a:off x="755650" y="981075"/>
            <a:ext cx="43053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Wielka Polka, </a:t>
            </a:r>
          </a:p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kochając Ojczyznę, stała się niestrudzoną pracownicą </a:t>
            </a:r>
          </a:p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w wielu krajach, </a:t>
            </a:r>
            <a:endParaRPr lang="pl-PL" sz="2800" b="1" dirty="0" smtClean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przede wszystkim w Rosji, </a:t>
            </a:r>
          </a:p>
          <a:p>
            <a:pPr algn="ctr"/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w krajach skandynawskich, </a:t>
            </a:r>
          </a:p>
          <a:p>
            <a:pPr algn="ctr"/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we Francji i we Włoszech, </a:t>
            </a:r>
            <a:endParaRPr lang="pl-PL" sz="2800" b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wszędzie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zostawiając ślady </a:t>
            </a:r>
          </a:p>
          <a:p>
            <a:pPr algn="ctr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swej twórczej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działalności.” </a:t>
            </a:r>
            <a:endParaRPr lang="pl-PL" sz="2800" b="1" dirty="0">
              <a:solidFill>
                <a:srgbClr val="0000FF"/>
              </a:solidFill>
              <a:latin typeface="Monotype Corsiva" pitchFamily="66" charset="0"/>
            </a:endParaRPr>
          </a:p>
          <a:p>
            <a:pPr algn="ctr"/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</a:p>
          <a:p>
            <a:pPr algn="just"/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/>
            </a:r>
            <a:b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</a:br>
            <a:endParaRPr lang="pl-PL" sz="20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6" name="Picture 4" descr="http://urszula.ovh.org/gal_03_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 rot="419300">
            <a:off x="5292080" y="764704"/>
            <a:ext cx="3352800" cy="508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 advClick="0" advTm="17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539750" y="692150"/>
            <a:ext cx="80645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„Wrażliwa na problemy swoich czasów, odważnie je podejmowała (…) Chodzi tu przede wszystkim o sprawę wychowania dzieci i młodzieży (…) Bł. Urszula Ledóchowska była w swoich czasach 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apostołką nowej </a:t>
            </a:r>
            <a:r>
              <a:rPr lang="pl-PL" sz="2800" b="1" dirty="0" smtClean="0">
                <a:solidFill>
                  <a:srgbClr val="002060"/>
                </a:solidFill>
                <a:latin typeface="Monotype Corsiva" pitchFamily="66" charset="0"/>
              </a:rPr>
              <a:t>ewangelizacji.”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 </a:t>
            </a: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– Jan Paweł II</a:t>
            </a:r>
            <a:endParaRPr lang="pl-PL" sz="2800" dirty="0">
              <a:solidFill>
                <a:srgbClr val="0000FF"/>
              </a:solidFill>
              <a:latin typeface="Monotype Corsiva" pitchFamily="66" charset="0"/>
            </a:endParaRPr>
          </a:p>
          <a:p>
            <a:endParaRPr lang="pl-PL" dirty="0">
              <a:latin typeface="Tw Cen MT" pitchFamily="34" charset="-18"/>
            </a:endParaRPr>
          </a:p>
        </p:txBody>
      </p:sp>
      <p:pic>
        <p:nvPicPr>
          <p:cNvPr id="5" name="Picture 4" descr="http://urszula.ovh.org/gal_03_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763688" y="3284984"/>
            <a:ext cx="1897380" cy="2857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2" descr="http://urszula.ovh.org/gal_03_2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652120" y="2996952"/>
            <a:ext cx="1993900" cy="317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 spd="slow" advClick="0" advTm="17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827088" y="476250"/>
            <a:ext cx="748982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„Matka Urszula przez całe życie </a:t>
            </a:r>
            <a:r>
              <a:rPr lang="pl-PL" sz="2800" b="1" dirty="0">
                <a:solidFill>
                  <a:srgbClr val="002060"/>
                </a:solidFill>
                <a:latin typeface="Monotype Corsiva" pitchFamily="66" charset="0"/>
              </a:rPr>
              <a:t>szła wiernie drogą miłości Boga i człowieka, </a:t>
            </a:r>
            <a:r>
              <a:rPr lang="pl-PL" sz="2800" b="1" dirty="0">
                <a:solidFill>
                  <a:srgbClr val="0000FF"/>
                </a:solidFill>
                <a:latin typeface="Monotype Corsiva" pitchFamily="66" charset="0"/>
              </a:rPr>
              <a:t>wpatrzona w Chrystusa, swego Oblubieńca. Duch Święty ukształtował w Niej wyrazisty charyzmat, który pozwolił zjednoczyć się jej w sposób szczególny z Chrystusem konającym na </a:t>
            </a:r>
            <a:r>
              <a:rPr lang="pl-PL" sz="2800" b="1" dirty="0" smtClean="0">
                <a:solidFill>
                  <a:srgbClr val="0000FF"/>
                </a:solidFill>
                <a:latin typeface="Monotype Corsiva" pitchFamily="66" charset="0"/>
              </a:rPr>
              <a:t>Krzyżu.” </a:t>
            </a:r>
          </a:p>
          <a:p>
            <a:pPr algn="ctr"/>
            <a:r>
              <a:rPr lang="pl-PL" sz="2000" dirty="0" smtClean="0">
                <a:solidFill>
                  <a:srgbClr val="0000FF"/>
                </a:solidFill>
                <a:latin typeface="Monotype Corsiva" pitchFamily="66" charset="0"/>
              </a:rPr>
              <a:t>– </a:t>
            </a:r>
            <a:r>
              <a:rPr lang="pl-PL" sz="2000" dirty="0">
                <a:solidFill>
                  <a:srgbClr val="0000FF"/>
                </a:solidFill>
                <a:latin typeface="Monotype Corsiva" pitchFamily="66" charset="0"/>
              </a:rPr>
              <a:t>Jan Paweł II</a:t>
            </a:r>
            <a:endParaRPr lang="pl-PL" sz="2800" dirty="0"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5" name="Picture 4" descr="http://f.franciszkanska3.pl/i/7/8/1/78190760.725a1384fde6f4.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284984"/>
            <a:ext cx="4214842" cy="3161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22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erzchołek">
  <a:themeElements>
    <a:clrScheme name="Energetyczny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Wierzchołek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ierzchołek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156</TotalTime>
  <Words>567</Words>
  <Application>Microsoft Office PowerPoint</Application>
  <PresentationFormat>Pokaz na ekranie (4:3)</PresentationFormat>
  <Paragraphs>54</Paragraphs>
  <Slides>15</Slides>
  <Notes>0</Notes>
  <HiddenSlides>0</HiddenSlides>
  <MMClips>1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15</vt:i4>
      </vt:variant>
    </vt:vector>
  </HeadingPairs>
  <TitlesOfParts>
    <vt:vector size="16" baseType="lpstr">
      <vt:lpstr>Wierzchołek</vt:lpstr>
      <vt:lpstr>„JEJ ŻYCIE BYŁO HYMNEM MIŁOŚCI” </vt:lpstr>
      <vt:lpstr>Slajd 2</vt:lpstr>
      <vt:lpstr>Slajd 3</vt:lpstr>
      <vt:lpstr>Slajd 4</vt:lpstr>
      <vt:lpstr>Slajd 5</vt:lpstr>
      <vt:lpstr>Slajd 6</vt:lpstr>
      <vt:lpstr>Slajd 7</vt:lpstr>
      <vt:lpstr>Slajd 8</vt:lpstr>
      <vt:lpstr>Slajd 9</vt:lpstr>
      <vt:lpstr>Slajd 10</vt:lpstr>
      <vt:lpstr>Slajd 11</vt:lpstr>
      <vt:lpstr>Slajd 12</vt:lpstr>
      <vt:lpstr>Slajd 13</vt:lpstr>
      <vt:lpstr>Slajd 14</vt:lpstr>
      <vt:lpstr>Slajd 15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„JEJ ŻYCIE BYŁO HYMNEM MIŁOŚCI”</dc:title>
  <dc:creator>Magda</dc:creator>
  <cp:lastModifiedBy>Magda</cp:lastModifiedBy>
  <cp:revision>20</cp:revision>
  <dcterms:created xsi:type="dcterms:W3CDTF">2014-03-24T16:42:26Z</dcterms:created>
  <dcterms:modified xsi:type="dcterms:W3CDTF">2014-03-24T23:21:10Z</dcterms:modified>
</cp:coreProperties>
</file>